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60" r:id="rId5"/>
    <p:sldId id="261" r:id="rId6"/>
    <p:sldId id="262" r:id="rId7"/>
    <p:sldId id="266" r:id="rId8"/>
    <p:sldId id="267" r:id="rId9"/>
    <p:sldId id="264" r:id="rId10"/>
    <p:sldId id="265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5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A3ABD-69DA-40BE-BD7E-926E1EECCEBA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74E6-167A-4CE5-8942-18BE348E4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22E5172-CD51-4A23-A1BB-C18D8C8C88D3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CE8110-20D6-4320-861F-2A3F61D9E7C6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CE8110-20D6-4320-861F-2A3F61D9E7C6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D77DBF5-F7B1-46E6-B55C-F67BEC21F680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09731CE-59DB-467F-8375-A1971DB7B06A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9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5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3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4C90-FD6B-4105-A0CC-16FA816BC94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4A777-9C5C-438C-8084-A821FB21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13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0Q9nTZCw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66FFFF"/>
                </a:solidFill>
              </a:rPr>
              <a:t>Homeostasis</a:t>
            </a:r>
            <a:endParaRPr lang="en-US" sz="7200" dirty="0">
              <a:solidFill>
                <a:srgbClr val="66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19" y="1752599"/>
            <a:ext cx="7138281" cy="48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9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B0C"/>
                </a:solidFill>
              </a:rPr>
              <a:t>STOP HERE!</a:t>
            </a:r>
          </a:p>
        </p:txBody>
      </p:sp>
      <p:pic>
        <p:nvPicPr>
          <p:cNvPr id="13315" name="Picture 3" descr="CuckooSmiley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86000"/>
            <a:ext cx="64770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2921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B0C"/>
                </a:solidFill>
              </a:rPr>
              <a:t>Homeostasis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6088" y="1595438"/>
            <a:ext cx="4999037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BFFED"/>
                </a:solidFill>
              </a:rPr>
              <a:t>The organ systems are working constantly to maintain a controlled, stable environment = </a:t>
            </a:r>
            <a:r>
              <a:rPr lang="en-US" altLang="en-US" sz="3600">
                <a:solidFill>
                  <a:srgbClr val="51FF09"/>
                </a:solidFill>
              </a:rPr>
              <a:t>Homeostasis</a:t>
            </a:r>
            <a:r>
              <a:rPr lang="en-US" altLang="en-US" sz="3600">
                <a:solidFill>
                  <a:srgbClr val="0BFFED"/>
                </a:solidFill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BFFED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BFFED"/>
                </a:solidFill>
              </a:rPr>
              <a:t>Homeostasis in the body is maintained by </a:t>
            </a:r>
            <a:r>
              <a:rPr lang="en-US" altLang="en-US" sz="3600">
                <a:solidFill>
                  <a:srgbClr val="51FF09"/>
                </a:solidFill>
              </a:rPr>
              <a:t>feedback loops</a:t>
            </a:r>
            <a:r>
              <a:rPr lang="en-US" altLang="en-US" sz="3600">
                <a:solidFill>
                  <a:srgbClr val="0BFFED"/>
                </a:solidFill>
              </a:rPr>
              <a:t>.</a:t>
            </a:r>
          </a:p>
        </p:txBody>
      </p:sp>
      <p:pic>
        <p:nvPicPr>
          <p:cNvPr id="14340" name="Picture 4" descr="Homeostasis-300x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501775"/>
            <a:ext cx="32797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watch-thermostat-tip-2-lg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1450"/>
            <a:ext cx="32750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2921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B0C"/>
                </a:solidFill>
              </a:rPr>
              <a:t>Feedback Loop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00163" y="1501775"/>
            <a:ext cx="6734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BFFED"/>
                </a:solidFill>
              </a:rPr>
              <a:t>Positive and negative feedback</a:t>
            </a:r>
          </a:p>
        </p:txBody>
      </p:sp>
      <p:pic>
        <p:nvPicPr>
          <p:cNvPr id="15364" name="Picture 6" descr="temperature-reg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452688"/>
            <a:ext cx="6245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8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341313"/>
            <a:ext cx="8561387" cy="11430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solidFill>
                  <a:srgbClr val="D489FF"/>
                </a:solidFill>
              </a:rPr>
              <a:t>Learning Objectives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39775" y="2336800"/>
            <a:ext cx="78724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0CF9FF"/>
                </a:solidFill>
              </a:rPr>
              <a:t>  </a:t>
            </a:r>
            <a:r>
              <a:rPr lang="en-US" altLang="en-US" sz="4000" dirty="0" smtClean="0">
                <a:solidFill>
                  <a:srgbClr val="0CF9FF"/>
                </a:solidFill>
              </a:rPr>
              <a:t>Explain what homeostasis is</a:t>
            </a:r>
            <a:endParaRPr lang="en-US" altLang="en-US" sz="4000" dirty="0">
              <a:solidFill>
                <a:srgbClr val="0CF9FF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4000" dirty="0">
              <a:solidFill>
                <a:srgbClr val="0CF9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0CF9FF"/>
                </a:solidFill>
              </a:rPr>
              <a:t>  </a:t>
            </a:r>
            <a:r>
              <a:rPr lang="en-US" altLang="en-US" sz="4000" dirty="0" smtClean="0">
                <a:solidFill>
                  <a:srgbClr val="0CF9FF"/>
                </a:solidFill>
              </a:rPr>
              <a:t>Describe how a feedback loop functions and provide an example</a:t>
            </a:r>
            <a:endParaRPr lang="en-US" altLang="en-US" sz="4000" dirty="0">
              <a:solidFill>
                <a:srgbClr val="0CF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66"/>
                </a:solidFill>
              </a:rPr>
              <a:t>Homeostasis</a:t>
            </a:r>
            <a:endParaRPr lang="en-US" sz="6000" dirty="0">
              <a:solidFill>
                <a:srgbClr val="66FF66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62838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BFFED"/>
                </a:solidFill>
              </a:rPr>
              <a:t>Homeostasis </a:t>
            </a:r>
            <a:r>
              <a:rPr lang="en-US" altLang="en-US" dirty="0" smtClean="0">
                <a:solidFill>
                  <a:srgbClr val="66FF66"/>
                </a:solidFill>
              </a:rPr>
              <a:t>– the body’s ability to regulate internal conditions to remain stable and constant.</a:t>
            </a:r>
            <a:endParaRPr lang="en-US" altLang="en-US" dirty="0">
              <a:solidFill>
                <a:srgbClr val="0BFFED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3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66"/>
                </a:solidFill>
              </a:rPr>
              <a:t>Balance</a:t>
            </a:r>
            <a:endParaRPr lang="en-US" sz="6000" dirty="0">
              <a:solidFill>
                <a:srgbClr val="66FF66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13653" y="5492915"/>
            <a:ext cx="731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BFFED"/>
                </a:solidFill>
              </a:rPr>
              <a:t>If you are too hot or too cold, your body temperature is </a:t>
            </a:r>
            <a:r>
              <a:rPr lang="en-US" altLang="en-US" dirty="0" smtClean="0">
                <a:solidFill>
                  <a:srgbClr val="FFFF00"/>
                </a:solidFill>
              </a:rPr>
              <a:t>out of balance</a:t>
            </a:r>
            <a:r>
              <a:rPr lang="en-US" altLang="en-US" dirty="0" smtClean="0">
                <a:solidFill>
                  <a:srgbClr val="0BFFED"/>
                </a:solidFill>
              </a:rPr>
              <a:t>.</a:t>
            </a:r>
            <a:endParaRPr lang="en-US" altLang="en-US" dirty="0">
              <a:solidFill>
                <a:srgbClr val="0BFFE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06" y="1524000"/>
            <a:ext cx="7469094" cy="38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3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66"/>
                </a:solidFill>
              </a:rPr>
              <a:t>Return to Normal</a:t>
            </a:r>
            <a:endParaRPr lang="en-US" sz="6000" dirty="0">
              <a:solidFill>
                <a:srgbClr val="66FF66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04899" y="5492915"/>
            <a:ext cx="26677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BFFED"/>
                </a:solidFill>
              </a:rPr>
              <a:t>Too cold: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BFFED"/>
                </a:solidFill>
              </a:rPr>
              <a:t> body shivers</a:t>
            </a:r>
            <a:endParaRPr lang="en-US" altLang="en-US" dirty="0">
              <a:solidFill>
                <a:srgbClr val="0BFFE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1"/>
            <a:ext cx="2591547" cy="372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168755" cy="372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27303" y="5492915"/>
            <a:ext cx="26677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BFFED"/>
                </a:solidFill>
              </a:rPr>
              <a:t>Too hot: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BFFED"/>
                </a:solidFill>
              </a:rPr>
              <a:t> body sweats</a:t>
            </a:r>
            <a:endParaRPr lang="en-US" altLang="en-US" dirty="0">
              <a:solidFill>
                <a:srgbClr val="0BFF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66"/>
                </a:solidFill>
              </a:rPr>
              <a:t>Feedback Loops</a:t>
            </a:r>
            <a:endParaRPr lang="en-US" sz="6000" dirty="0">
              <a:solidFill>
                <a:srgbClr val="66FF66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5996969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BFFED"/>
                </a:solidFill>
              </a:rPr>
              <a:t>Homeostasis is maintained by feedback loops</a:t>
            </a:r>
            <a:r>
              <a:rPr lang="en-US" altLang="en-US" dirty="0" smtClean="0">
                <a:solidFill>
                  <a:srgbClr val="66FF66"/>
                </a:solidFill>
              </a:rPr>
              <a:t>.</a:t>
            </a:r>
            <a:endParaRPr lang="en-US" altLang="en-US" dirty="0">
              <a:solidFill>
                <a:srgbClr val="0BFFE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447800"/>
            <a:ext cx="85629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66"/>
                </a:solidFill>
              </a:rPr>
              <a:t>Positive Feedback Loop</a:t>
            </a:r>
            <a:endParaRPr lang="en-US" sz="6000" dirty="0">
              <a:solidFill>
                <a:srgbClr val="66FF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0" y="1300997"/>
            <a:ext cx="5503870" cy="51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66"/>
                </a:solidFill>
              </a:rPr>
              <a:t>Negative Feedback Loop</a:t>
            </a:r>
            <a:endParaRPr lang="en-US" sz="6000" dirty="0">
              <a:solidFill>
                <a:srgbClr val="66FF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371600"/>
            <a:ext cx="721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3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3078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>
                <a:solidFill>
                  <a:srgbClr val="FFFF00"/>
                </a:solidFill>
                <a:hlinkClick r:id="rId3"/>
              </a:rPr>
              <a:t>YouTube</a:t>
            </a:r>
            <a:r>
              <a:rPr lang="en-US" altLang="en-US" dirty="0" smtClean="0">
                <a:solidFill>
                  <a:srgbClr val="FFFF00"/>
                </a:solidFill>
                <a:hlinkClick r:id="rId3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hlinkClick r:id="rId3"/>
              </a:rPr>
            </a:br>
            <a:r>
              <a:rPr lang="en-US" altLang="en-US" dirty="0" smtClean="0">
                <a:solidFill>
                  <a:srgbClr val="FFFF00"/>
                </a:solidFill>
                <a:hlinkClick r:id="rId3"/>
              </a:rPr>
              <a:t>Homeostasis and Feedback Loops</a:t>
            </a:r>
            <a:br>
              <a:rPr lang="en-US" altLang="en-US" dirty="0" smtClean="0">
                <a:solidFill>
                  <a:srgbClr val="FFFF00"/>
                </a:solidFill>
                <a:hlinkClick r:id="rId3"/>
              </a:rPr>
            </a:br>
            <a:r>
              <a:rPr lang="en-US" altLang="en-US" dirty="0" smtClean="0">
                <a:solidFill>
                  <a:srgbClr val="FFFF00"/>
                </a:solidFill>
                <a:hlinkClick r:id="rId3"/>
              </a:rPr>
              <a:t>Amoeba Sisters</a:t>
            </a:r>
            <a:endParaRPr lang="en-US" altLang="en-US" dirty="0" smtClean="0">
              <a:solidFill>
                <a:srgbClr val="FFFF00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282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125</Words>
  <Application>Microsoft Office PowerPoint</Application>
  <PresentationFormat>On-screen Show (4:3)</PresentationFormat>
  <Paragraphs>31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Homeostasis</vt:lpstr>
      <vt:lpstr>Learning Objectives</vt:lpstr>
      <vt:lpstr>Homeostasis</vt:lpstr>
      <vt:lpstr>Balance</vt:lpstr>
      <vt:lpstr>Return to Normal</vt:lpstr>
      <vt:lpstr>Feedback Loops</vt:lpstr>
      <vt:lpstr>Positive Feedback Loop</vt:lpstr>
      <vt:lpstr>Negative Feedback Loop</vt:lpstr>
      <vt:lpstr>YouTube Homeostasis and Feedback Loops Amoeba Sisters</vt:lpstr>
      <vt:lpstr>STOP HERE!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Homeostasis</dc:title>
  <dc:creator>7240image</dc:creator>
  <cp:lastModifiedBy>7240image</cp:lastModifiedBy>
  <cp:revision>15</cp:revision>
  <dcterms:created xsi:type="dcterms:W3CDTF">2016-04-07T17:43:37Z</dcterms:created>
  <dcterms:modified xsi:type="dcterms:W3CDTF">2018-04-20T19:30:34Z</dcterms:modified>
</cp:coreProperties>
</file>