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0c9e7859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0c9e7859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0c9e785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0c9e785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0c9e7859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0c9e7859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c9e7859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c9e7859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0c9e7859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0c9e7859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0c9e7859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0c9e7859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0c9e7859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0c9e7859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Mn-a_ImLR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Locard’s Principle of  Exchange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0" y="432625"/>
            <a:ext cx="8520600" cy="10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Learning Objectives: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760375" y="2250575"/>
            <a:ext cx="7736400" cy="19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3600"/>
              <a:buChar char="●"/>
            </a:pPr>
            <a:r>
              <a:rPr lang="en" sz="3600">
                <a:solidFill>
                  <a:srgbClr val="00FF00"/>
                </a:solidFill>
              </a:rPr>
              <a:t>Locard’s Principle of Exchange</a:t>
            </a:r>
            <a:endParaRPr sz="36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FF00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3600"/>
              <a:buChar char="●"/>
            </a:pPr>
            <a:r>
              <a:rPr lang="en" sz="3600">
                <a:solidFill>
                  <a:srgbClr val="00FF00"/>
                </a:solidFill>
              </a:rPr>
              <a:t>Define Trace Evidence, examples</a:t>
            </a:r>
            <a:endParaRPr sz="36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898800" y="59975"/>
            <a:ext cx="73464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FFFF"/>
                </a:solidFill>
              </a:rPr>
              <a:t>Edmond Locard</a:t>
            </a:r>
            <a:endParaRPr sz="4800">
              <a:solidFill>
                <a:srgbClr val="00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C9DAF8"/>
                </a:solidFill>
              </a:rPr>
              <a:t>(1877 - 1966)</a:t>
            </a:r>
            <a:endParaRPr sz="3000">
              <a:solidFill>
                <a:srgbClr val="C9DAF8"/>
              </a:solidFill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3727500" y="1967725"/>
            <a:ext cx="4968000" cy="25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5F939"/>
                </a:solidFill>
              </a:rPr>
              <a:t>Father of Criminalistics</a:t>
            </a:r>
            <a:endParaRPr sz="3600">
              <a:solidFill>
                <a:srgbClr val="45F93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5F93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5F939"/>
                </a:solidFill>
              </a:rPr>
              <a:t>Built first forensics lab in France (1910)</a:t>
            </a:r>
            <a:endParaRPr sz="3600">
              <a:solidFill>
                <a:srgbClr val="45F939"/>
              </a:solidFill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875" y="1824475"/>
            <a:ext cx="26289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898800" y="59975"/>
            <a:ext cx="73464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FFFF"/>
                </a:solidFill>
              </a:rPr>
              <a:t>Locard’s Principle #1</a:t>
            </a:r>
            <a:endParaRPr sz="3000">
              <a:solidFill>
                <a:srgbClr val="C9DAF8"/>
              </a:solidFill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3727500" y="1967725"/>
            <a:ext cx="5085000" cy="25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5F939"/>
                </a:solidFill>
              </a:rPr>
              <a:t>With contact between two items, there will be an exchange of material</a:t>
            </a:r>
            <a:endParaRPr sz="3600">
              <a:solidFill>
                <a:srgbClr val="45F939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0" l="33713" r="0" t="0"/>
          <a:stretch/>
        </p:blipFill>
        <p:spPr>
          <a:xfrm>
            <a:off x="703850" y="1478900"/>
            <a:ext cx="2828701" cy="2844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898800" y="59975"/>
            <a:ext cx="73464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FFFF"/>
                </a:solidFill>
              </a:rPr>
              <a:t>Locard’s Principle #2</a:t>
            </a:r>
            <a:endParaRPr sz="3000">
              <a:solidFill>
                <a:srgbClr val="C9DAF8"/>
              </a:solidFill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438750" y="3087975"/>
            <a:ext cx="8266500" cy="18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5F939"/>
                </a:solidFill>
              </a:rPr>
              <a:t>The intensity, duration and nature of the things in contact determine the extent of the transfer.</a:t>
            </a:r>
            <a:endParaRPr sz="3600">
              <a:solidFill>
                <a:srgbClr val="45F939"/>
              </a:solidFill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800" y="1069475"/>
            <a:ext cx="3067996" cy="186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596" y="1069475"/>
            <a:ext cx="3312603" cy="18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4152700" y="1573975"/>
            <a:ext cx="6330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FFFF"/>
                </a:solidFill>
              </a:rPr>
              <a:t>vs</a:t>
            </a:r>
            <a:endParaRPr sz="30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898800" y="59975"/>
            <a:ext cx="73464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FFFF"/>
                </a:solidFill>
              </a:rPr>
              <a:t>Trace Evidence</a:t>
            </a:r>
            <a:endParaRPr sz="3000">
              <a:solidFill>
                <a:srgbClr val="C9DAF8"/>
              </a:solidFill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725850" y="3293500"/>
            <a:ext cx="8149500" cy="14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5F939"/>
                </a:solidFill>
              </a:rPr>
              <a:t>Small but measurable amounts of material found at a crime scene or on suspect</a:t>
            </a:r>
            <a:endParaRPr sz="3600">
              <a:solidFill>
                <a:srgbClr val="45F939"/>
              </a:solidFill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800" y="1133738"/>
            <a:ext cx="2143125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 rotWithShape="1">
          <a:blip r:embed="rId4">
            <a:alphaModFix/>
          </a:blip>
          <a:srcRect b="0" l="10152" r="10160" t="0"/>
          <a:stretch/>
        </p:blipFill>
        <p:spPr>
          <a:xfrm>
            <a:off x="3261325" y="1133738"/>
            <a:ext cx="2450349" cy="194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1569" y="1133737"/>
            <a:ext cx="232363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272950" y="288575"/>
            <a:ext cx="84420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FFFF"/>
                </a:solidFill>
              </a:rPr>
              <a:t>Example: The Case of Emile Gourbin</a:t>
            </a:r>
            <a:endParaRPr sz="3600">
              <a:solidFill>
                <a:srgbClr val="C9DAF8"/>
              </a:solidFill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3977350" y="1145675"/>
            <a:ext cx="4835100" cy="3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5F939"/>
              </a:buClr>
              <a:buSzPts val="2400"/>
              <a:buChar char="●"/>
            </a:pPr>
            <a:r>
              <a:rPr lang="en" sz="2400">
                <a:solidFill>
                  <a:srgbClr val="45F939"/>
                </a:solidFill>
              </a:rPr>
              <a:t>Suspect - Emile Gourbin, bank teller from Lyons, France.</a:t>
            </a:r>
            <a:endParaRPr sz="2400">
              <a:solidFill>
                <a:srgbClr val="45F939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5F939"/>
              </a:buClr>
              <a:buSzPts val="2400"/>
              <a:buChar char="●"/>
            </a:pPr>
            <a:r>
              <a:rPr lang="en" sz="2400">
                <a:solidFill>
                  <a:srgbClr val="45F939"/>
                </a:solidFill>
              </a:rPr>
              <a:t>Accused of killing girlfriend by strangulation. Had alibi.</a:t>
            </a:r>
            <a:endParaRPr sz="2400">
              <a:solidFill>
                <a:srgbClr val="45F939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5F939"/>
              </a:buClr>
              <a:buSzPts val="2400"/>
              <a:buChar char="●"/>
            </a:pPr>
            <a:r>
              <a:rPr lang="en" sz="2400">
                <a:solidFill>
                  <a:srgbClr val="45F939"/>
                </a:solidFill>
              </a:rPr>
              <a:t>Locard got scraping from under his fingernails. Found powder.</a:t>
            </a:r>
            <a:endParaRPr sz="2400">
              <a:solidFill>
                <a:srgbClr val="45F939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5F939"/>
              </a:buClr>
              <a:buSzPts val="2400"/>
              <a:buChar char="●"/>
            </a:pPr>
            <a:r>
              <a:rPr lang="en" sz="2400">
                <a:solidFill>
                  <a:srgbClr val="45F939"/>
                </a:solidFill>
              </a:rPr>
              <a:t>Powder identified as face powder that girlfriend used.</a:t>
            </a:r>
            <a:endParaRPr sz="2400">
              <a:solidFill>
                <a:srgbClr val="45F939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5F939"/>
              </a:buClr>
              <a:buSzPts val="2400"/>
              <a:buChar char="●"/>
            </a:pPr>
            <a:r>
              <a:rPr lang="en" sz="2400">
                <a:solidFill>
                  <a:srgbClr val="45F939"/>
                </a:solidFill>
              </a:rPr>
              <a:t>Emile confessed to the crime.</a:t>
            </a:r>
            <a:endParaRPr sz="2400">
              <a:solidFill>
                <a:srgbClr val="45F939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25" y="1655600"/>
            <a:ext cx="32385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>
            <a:hlinkClick r:id="rId3"/>
          </p:cNvPr>
          <p:cNvSpPr txBox="1"/>
          <p:nvPr/>
        </p:nvSpPr>
        <p:spPr>
          <a:xfrm>
            <a:off x="272950" y="1263425"/>
            <a:ext cx="8442000" cy="18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FFFF"/>
                </a:solidFill>
              </a:rPr>
              <a:t>YouTube</a:t>
            </a:r>
            <a:endParaRPr sz="4800">
              <a:solidFill>
                <a:srgbClr val="00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FFFF"/>
                </a:solidFill>
              </a:rPr>
              <a:t>The Original Sherlock Holmes</a:t>
            </a:r>
            <a:endParaRPr sz="48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