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99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328999390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34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0242" name="Shape 3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9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6626" name="Shape 9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4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2290" name="Shape 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47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4338" name="Shape 4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5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5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6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8434" name="Shape 6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74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0482" name="Shape 7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8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2530" name="Shape 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9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4578" name="Shape 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9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4578" name="Shape 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sldNum" idx="10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44C7A3-93B6-4336-AD63-8C5383C266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5"/>
          <p:cNvSpPr txBox="1">
            <a:spLocks noGrp="1"/>
          </p:cNvSpPr>
          <p:nvPr>
            <p:ph type="sldNum" idx="10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7ECCF6-8192-4A4B-A467-3CD18CA42C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20"/>
          <p:cNvSpPr txBox="1">
            <a:spLocks noGrp="1"/>
          </p:cNvSpPr>
          <p:nvPr>
            <p:ph type="sldNum" idx="10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6311D5-BEA4-46A4-B8AF-748F73821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3"/>
          <p:cNvSpPr txBox="1">
            <a:spLocks noGrp="1"/>
          </p:cNvSpPr>
          <p:nvPr>
            <p:ph type="sldNum" idx="10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3D01D6-C821-4A72-B32D-A0D79CEF9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3" name="Shape 26"/>
          <p:cNvSpPr txBox="1">
            <a:spLocks noGrp="1"/>
          </p:cNvSpPr>
          <p:nvPr>
            <p:ph type="sldNum" idx="10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13E878-7F9B-45E9-B0D9-A2129FDFF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 txBox="1">
            <a:spLocks noGrp="1"/>
          </p:cNvSpPr>
          <p:nvPr>
            <p:ph type="sldNum" idx="10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029FDC-673D-4815-882C-731DDF6AD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/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fld id="{9A820D15-B38B-4DA3-8808-F66ACAC4C9EB}" type="slidenum">
              <a:rPr lang="en-US" sz="1300">
                <a:solidFill>
                  <a:srgbClr val="FFFFFF"/>
                </a:solidFill>
              </a:rPr>
              <a:pPr algn="r"/>
              <a:t>‹#›</a:t>
            </a:fld>
            <a:endParaRPr lang="en-US" sz="1300">
              <a:solidFill>
                <a:srgbClr val="FFFFFF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30"/>
          <p:cNvSpPr txBox="1">
            <a:spLocks noGrp="1"/>
          </p:cNvSpPr>
          <p:nvPr>
            <p:ph type="ctrTitle"/>
          </p:nvPr>
        </p:nvSpPr>
        <p:spPr>
          <a:xfrm>
            <a:off x="76200" y="914400"/>
            <a:ext cx="8978900" cy="2819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</a:pPr>
            <a:r>
              <a:rPr lang="en-US" sz="6000" b="1" smtClean="0">
                <a:solidFill>
                  <a:srgbClr val="43FF70"/>
                </a:solidFill>
                <a:latin typeface="Arial" charset="0"/>
                <a:cs typeface="Arial" charset="0"/>
              </a:rPr>
              <a:t>Observation </a:t>
            </a:r>
            <a:br>
              <a:rPr lang="en-US" sz="6000" b="1" smtClean="0">
                <a:solidFill>
                  <a:srgbClr val="43FF70"/>
                </a:solidFill>
                <a:latin typeface="Arial" charset="0"/>
                <a:cs typeface="Arial" charset="0"/>
              </a:rPr>
            </a:br>
            <a:r>
              <a:rPr lang="en-US" sz="6000" b="1" smtClean="0">
                <a:solidFill>
                  <a:srgbClr val="43FF70"/>
                </a:solidFill>
                <a:latin typeface="Arial" charset="0"/>
                <a:cs typeface="Arial" charset="0"/>
              </a:rPr>
              <a:t>vs </a:t>
            </a:r>
            <a:br>
              <a:rPr lang="en-US" sz="6000" b="1" smtClean="0">
                <a:solidFill>
                  <a:srgbClr val="43FF70"/>
                </a:solidFill>
                <a:latin typeface="Arial" charset="0"/>
                <a:cs typeface="Arial" charset="0"/>
              </a:rPr>
            </a:br>
            <a:r>
              <a:rPr lang="en-US" sz="6000" b="1" smtClean="0">
                <a:solidFill>
                  <a:srgbClr val="43FF70"/>
                </a:solidFill>
                <a:latin typeface="Arial" charset="0"/>
                <a:cs typeface="Arial" charset="0"/>
              </a:rPr>
              <a:t>Inference</a:t>
            </a:r>
          </a:p>
        </p:txBody>
      </p:sp>
      <p:pic>
        <p:nvPicPr>
          <p:cNvPr id="9218" name="Shape 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Shape 32"/>
          <p:cNvPicPr preferRelativeResize="0">
            <a:picLocks noChangeAspect="1" noChangeArrowheads="1"/>
          </p:cNvPicPr>
          <p:nvPr/>
        </p:nvPicPr>
        <p:blipFill>
          <a:blip r:embed="rId4"/>
          <a:srcRect r="-5263"/>
          <a:stretch>
            <a:fillRect/>
          </a:stretch>
        </p:blipFill>
        <p:spPr bwMode="auto">
          <a:xfrm>
            <a:off x="6096000" y="1657350"/>
            <a:ext cx="3048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93"/>
          <p:cNvSpPr txBox="1">
            <a:spLocks noGrp="1"/>
          </p:cNvSpPr>
          <p:nvPr>
            <p:ph type="ctrTitle"/>
          </p:nvPr>
        </p:nvSpPr>
        <p:spPr>
          <a:xfrm>
            <a:off x="82550" y="508000"/>
            <a:ext cx="8978900" cy="9937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</a:pPr>
            <a:r>
              <a:rPr lang="en-US" b="1" smtClean="0">
                <a:solidFill>
                  <a:srgbClr val="43FF70"/>
                </a:solidFill>
                <a:latin typeface="Arial" charset="0"/>
                <a:cs typeface="Arial" charset="0"/>
              </a:rPr>
              <a:t>The End</a:t>
            </a:r>
          </a:p>
        </p:txBody>
      </p:sp>
      <p:pic>
        <p:nvPicPr>
          <p:cNvPr id="25602" name="Shape 9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0688" y="1587500"/>
            <a:ext cx="32226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37"/>
          <p:cNvSpPr txBox="1">
            <a:spLocks noGrp="1"/>
          </p:cNvSpPr>
          <p:nvPr>
            <p:ph type="ctrTitle"/>
          </p:nvPr>
        </p:nvSpPr>
        <p:spPr>
          <a:xfrm>
            <a:off x="82550" y="201613"/>
            <a:ext cx="8978900" cy="9937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</a:pPr>
            <a:r>
              <a:rPr lang="en-US" b="1" smtClean="0">
                <a:solidFill>
                  <a:srgbClr val="43FF70"/>
                </a:solidFill>
                <a:latin typeface="Arial" charset="0"/>
                <a:cs typeface="Arial" charset="0"/>
              </a:rPr>
              <a:t>Learning Objectives 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866775" y="1844675"/>
            <a:ext cx="7696200" cy="2886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457200" indent="-419100" fontAlgn="auto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100000"/>
              <a:buFontTx/>
              <a:buChar char="●"/>
              <a:defRPr/>
            </a:pPr>
            <a:r>
              <a:rPr lang="en" sz="3000" kern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Explain the difference between an observation and an inference.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3000" kern="0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19100" fontAlgn="auto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100000"/>
              <a:buFontTx/>
              <a:buChar char="●"/>
              <a:defRPr/>
            </a:pPr>
            <a:r>
              <a:rPr lang="en" sz="3000" kern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Describe the two types of observations.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43"/>
          <p:cNvSpPr txBox="1">
            <a:spLocks noGrp="1"/>
          </p:cNvSpPr>
          <p:nvPr>
            <p:ph type="ctrTitle"/>
          </p:nvPr>
        </p:nvSpPr>
        <p:spPr>
          <a:xfrm>
            <a:off x="82550" y="49213"/>
            <a:ext cx="8978900" cy="9937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</a:pPr>
            <a:r>
              <a:rPr lang="en-US" b="1" smtClean="0">
                <a:solidFill>
                  <a:srgbClr val="43FF70"/>
                </a:solidFill>
                <a:latin typeface="Arial" charset="0"/>
                <a:cs typeface="Arial" charset="0"/>
              </a:rPr>
              <a:t>What is an Observation? </a:t>
            </a:r>
          </a:p>
        </p:txBody>
      </p:sp>
      <p:pic>
        <p:nvPicPr>
          <p:cNvPr id="44" name="Shape 4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5475" y="1047750"/>
            <a:ext cx="2887663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Shape 45"/>
          <p:cNvSpPr txBox="1">
            <a:spLocks noChangeArrowheads="1"/>
          </p:cNvSpPr>
          <p:nvPr/>
        </p:nvSpPr>
        <p:spPr bwMode="auto">
          <a:xfrm>
            <a:off x="561975" y="3859213"/>
            <a:ext cx="8264525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3000">
                <a:solidFill>
                  <a:srgbClr val="D490FF"/>
                </a:solidFill>
              </a:rPr>
              <a:t>Observation</a:t>
            </a:r>
            <a:r>
              <a:rPr lang="en-US" sz="3000">
                <a:solidFill>
                  <a:srgbClr val="00FFFF"/>
                </a:solidFill>
              </a:rPr>
              <a:t>: the gathering of information using one or more of your five senses.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0"/>
          <p:cNvSpPr txBox="1">
            <a:spLocks noGrp="1"/>
          </p:cNvSpPr>
          <p:nvPr>
            <p:ph type="ctrTitle"/>
          </p:nvPr>
        </p:nvSpPr>
        <p:spPr>
          <a:xfrm>
            <a:off x="82550" y="49213"/>
            <a:ext cx="8978900" cy="9937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</a:pPr>
            <a:r>
              <a:rPr lang="en-US" b="1" smtClean="0">
                <a:solidFill>
                  <a:srgbClr val="43FF70"/>
                </a:solidFill>
                <a:latin typeface="Arial" charset="0"/>
                <a:cs typeface="Arial" charset="0"/>
              </a:rPr>
              <a:t>Two Types of Observations</a:t>
            </a:r>
          </a:p>
        </p:txBody>
      </p:sp>
      <p:sp>
        <p:nvSpPr>
          <p:cNvPr id="15362" name="Shape 51"/>
          <p:cNvSpPr txBox="1">
            <a:spLocks noChangeArrowheads="1"/>
          </p:cNvSpPr>
          <p:nvPr/>
        </p:nvSpPr>
        <p:spPr bwMode="auto">
          <a:xfrm>
            <a:off x="357188" y="1223963"/>
            <a:ext cx="374491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3000">
                <a:solidFill>
                  <a:srgbClr val="00FFFF"/>
                </a:solidFill>
              </a:rPr>
              <a:t>Qualitative</a:t>
            </a:r>
            <a:r>
              <a:rPr lang="en-US" sz="3000">
                <a:solidFill>
                  <a:srgbClr val="D490FF"/>
                </a:solidFill>
              </a:rPr>
              <a:t>: describe what you observe</a:t>
            </a:r>
          </a:p>
        </p:txBody>
      </p:sp>
      <p:sp>
        <p:nvSpPr>
          <p:cNvPr id="15363" name="Shape 52"/>
          <p:cNvSpPr txBox="1">
            <a:spLocks noChangeArrowheads="1"/>
          </p:cNvSpPr>
          <p:nvPr/>
        </p:nvSpPr>
        <p:spPr bwMode="auto">
          <a:xfrm>
            <a:off x="4916488" y="1223963"/>
            <a:ext cx="39465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3000">
                <a:solidFill>
                  <a:srgbClr val="00FFFF"/>
                </a:solidFill>
              </a:rPr>
              <a:t>Quantitative</a:t>
            </a:r>
            <a:r>
              <a:rPr lang="en-US" sz="3000">
                <a:solidFill>
                  <a:srgbClr val="D490FF"/>
                </a:solidFill>
              </a:rPr>
              <a:t>: measure what you observe</a:t>
            </a:r>
          </a:p>
        </p:txBody>
      </p:sp>
      <p:pic>
        <p:nvPicPr>
          <p:cNvPr id="15364" name="Shape 5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700" y="2160588"/>
            <a:ext cx="28384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Shape 54"/>
          <p:cNvGrpSpPr>
            <a:grpSpLocks/>
          </p:cNvGrpSpPr>
          <p:nvPr/>
        </p:nvGrpSpPr>
        <p:grpSpPr bwMode="auto">
          <a:xfrm>
            <a:off x="280988" y="3014663"/>
            <a:ext cx="8659812" cy="1035050"/>
            <a:chOff x="280675" y="3014375"/>
            <a:chExt cx="8660600" cy="1035299"/>
          </a:xfrm>
        </p:grpSpPr>
        <p:sp>
          <p:nvSpPr>
            <p:cNvPr id="15366" name="Shape 55"/>
            <p:cNvSpPr txBox="1">
              <a:spLocks noChangeArrowheads="1"/>
            </p:cNvSpPr>
            <p:nvPr/>
          </p:nvSpPr>
          <p:spPr bwMode="auto">
            <a:xfrm>
              <a:off x="280675" y="3014375"/>
              <a:ext cx="2730900" cy="1035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/>
            <a:lstStyle/>
            <a:p>
              <a:r>
                <a:rPr lang="en-US" sz="3000">
                  <a:solidFill>
                    <a:srgbClr val="FFFF00"/>
                  </a:solidFill>
                </a:rPr>
                <a:t>The flower has white petals</a:t>
              </a:r>
            </a:p>
          </p:txBody>
        </p:sp>
        <p:sp>
          <p:nvSpPr>
            <p:cNvPr id="15367" name="Shape 56"/>
            <p:cNvSpPr txBox="1">
              <a:spLocks noChangeArrowheads="1"/>
            </p:cNvSpPr>
            <p:nvPr/>
          </p:nvSpPr>
          <p:spPr bwMode="auto">
            <a:xfrm>
              <a:off x="6210375" y="3014375"/>
              <a:ext cx="2730900" cy="1035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/>
            <a:lstStyle/>
            <a:p>
              <a:r>
                <a:rPr lang="en-US" sz="3000">
                  <a:solidFill>
                    <a:srgbClr val="FFFF00"/>
                  </a:solidFill>
                </a:rPr>
                <a:t>The flower has 18 petals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1"/>
          <p:cNvSpPr txBox="1">
            <a:spLocks noGrp="1"/>
          </p:cNvSpPr>
          <p:nvPr>
            <p:ph type="ctrTitle"/>
          </p:nvPr>
        </p:nvSpPr>
        <p:spPr>
          <a:xfrm>
            <a:off x="82550" y="49213"/>
            <a:ext cx="8978900" cy="9937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</a:pPr>
            <a:r>
              <a:rPr lang="en-US" b="1" smtClean="0">
                <a:solidFill>
                  <a:srgbClr val="43FF70"/>
                </a:solidFill>
                <a:latin typeface="Arial" charset="0"/>
                <a:cs typeface="Arial" charset="0"/>
              </a:rPr>
              <a:t>What is an Inference? </a:t>
            </a:r>
          </a:p>
        </p:txBody>
      </p:sp>
      <p:sp>
        <p:nvSpPr>
          <p:cNvPr id="17410" name="Shape 62"/>
          <p:cNvSpPr txBox="1">
            <a:spLocks noChangeArrowheads="1"/>
          </p:cNvSpPr>
          <p:nvPr/>
        </p:nvSpPr>
        <p:spPr bwMode="auto">
          <a:xfrm>
            <a:off x="561975" y="3262313"/>
            <a:ext cx="826452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3000">
                <a:solidFill>
                  <a:srgbClr val="D490FF"/>
                </a:solidFill>
              </a:rPr>
              <a:t>Inference</a:t>
            </a:r>
            <a:r>
              <a:rPr lang="en-US" sz="3000">
                <a:solidFill>
                  <a:srgbClr val="00FFFF"/>
                </a:solidFill>
              </a:rPr>
              <a:t>: an explanation for the observations that you have made which are based on your past experiences and prior knowledge.</a:t>
            </a:r>
          </a:p>
        </p:txBody>
      </p:sp>
      <p:pic>
        <p:nvPicPr>
          <p:cNvPr id="17411" name="Shape 6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1090613"/>
            <a:ext cx="2270125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Shape 64"/>
          <p:cNvSpPr txBox="1">
            <a:spLocks noChangeArrowheads="1"/>
          </p:cNvSpPr>
          <p:nvPr/>
        </p:nvSpPr>
        <p:spPr bwMode="auto">
          <a:xfrm>
            <a:off x="3665538" y="1536700"/>
            <a:ext cx="50847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2400">
                <a:solidFill>
                  <a:srgbClr val="FFFF00"/>
                </a:solidFill>
              </a:rPr>
              <a:t>This white flower is commonly used to make flower leis in Hawaii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69"/>
          <p:cNvSpPr txBox="1">
            <a:spLocks noGrp="1"/>
          </p:cNvSpPr>
          <p:nvPr>
            <p:ph type="ctrTitle"/>
          </p:nvPr>
        </p:nvSpPr>
        <p:spPr>
          <a:xfrm>
            <a:off x="82550" y="49213"/>
            <a:ext cx="8978900" cy="9937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</a:pPr>
            <a:r>
              <a:rPr lang="en-US" b="1" smtClean="0">
                <a:solidFill>
                  <a:srgbClr val="43FF70"/>
                </a:solidFill>
                <a:latin typeface="Arial" charset="0"/>
                <a:cs typeface="Arial" charset="0"/>
              </a:rPr>
              <a:t>Example 1 </a:t>
            </a:r>
          </a:p>
        </p:txBody>
      </p:sp>
      <p:sp>
        <p:nvSpPr>
          <p:cNvPr id="19458" name="Shape 70"/>
          <p:cNvSpPr txBox="1">
            <a:spLocks noChangeArrowheads="1"/>
          </p:cNvSpPr>
          <p:nvPr/>
        </p:nvSpPr>
        <p:spPr bwMode="auto">
          <a:xfrm>
            <a:off x="439738" y="1042988"/>
            <a:ext cx="826452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3000">
                <a:solidFill>
                  <a:srgbClr val="D490FF"/>
                </a:solidFill>
              </a:rPr>
              <a:t>Observation</a:t>
            </a:r>
            <a:r>
              <a:rPr lang="en-US" sz="3000">
                <a:solidFill>
                  <a:srgbClr val="00FFFF"/>
                </a:solidFill>
              </a:rPr>
              <a:t>: the grass on the front lawn is wet.</a:t>
            </a:r>
          </a:p>
        </p:txBody>
      </p:sp>
      <p:sp>
        <p:nvSpPr>
          <p:cNvPr id="19459" name="Shape 71"/>
          <p:cNvSpPr txBox="1">
            <a:spLocks noChangeArrowheads="1"/>
          </p:cNvSpPr>
          <p:nvPr/>
        </p:nvSpPr>
        <p:spPr bwMode="auto">
          <a:xfrm>
            <a:off x="439738" y="3595688"/>
            <a:ext cx="82645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3000">
                <a:solidFill>
                  <a:srgbClr val="D490FF"/>
                </a:solidFill>
              </a:rPr>
              <a:t>Inference</a:t>
            </a:r>
            <a:r>
              <a:rPr lang="en-US" sz="3000">
                <a:solidFill>
                  <a:srgbClr val="00FFFF"/>
                </a:solidFill>
              </a:rPr>
              <a:t>: it rained</a:t>
            </a:r>
          </a:p>
          <a:p>
            <a:r>
              <a:rPr lang="en-US" sz="3000">
                <a:solidFill>
                  <a:srgbClr val="00FFFF"/>
                </a:solidFill>
              </a:rPr>
              <a:t>		the sprinkler was on</a:t>
            </a:r>
          </a:p>
          <a:p>
            <a:r>
              <a:rPr lang="en-US" sz="3000">
                <a:solidFill>
                  <a:srgbClr val="00FFFF"/>
                </a:solidFill>
              </a:rPr>
              <a:t>		the dog urinated on the grass!</a:t>
            </a:r>
          </a:p>
        </p:txBody>
      </p:sp>
      <p:pic>
        <p:nvPicPr>
          <p:cNvPr id="19460" name="Shape 7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488" y="1876425"/>
            <a:ext cx="57721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77"/>
          <p:cNvSpPr txBox="1">
            <a:spLocks noGrp="1"/>
          </p:cNvSpPr>
          <p:nvPr>
            <p:ph type="ctrTitle"/>
          </p:nvPr>
        </p:nvSpPr>
        <p:spPr>
          <a:xfrm>
            <a:off x="82550" y="49213"/>
            <a:ext cx="8978900" cy="9937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</a:pPr>
            <a:r>
              <a:rPr lang="en-US" b="1" smtClean="0">
                <a:solidFill>
                  <a:srgbClr val="43FF70"/>
                </a:solidFill>
                <a:latin typeface="Arial" charset="0"/>
                <a:cs typeface="Arial" charset="0"/>
              </a:rPr>
              <a:t>Example 2 </a:t>
            </a:r>
          </a:p>
        </p:txBody>
      </p:sp>
      <p:sp>
        <p:nvSpPr>
          <p:cNvPr id="21506" name="Shape 78"/>
          <p:cNvSpPr txBox="1">
            <a:spLocks noChangeArrowheads="1"/>
          </p:cNvSpPr>
          <p:nvPr/>
        </p:nvSpPr>
        <p:spPr bwMode="auto">
          <a:xfrm>
            <a:off x="744538" y="1042988"/>
            <a:ext cx="772477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3000">
                <a:solidFill>
                  <a:srgbClr val="D490FF"/>
                </a:solidFill>
              </a:rPr>
              <a:t>Observation</a:t>
            </a:r>
            <a:r>
              <a:rPr lang="en-US" sz="3000">
                <a:solidFill>
                  <a:srgbClr val="00FFFF"/>
                </a:solidFill>
              </a:rPr>
              <a:t>: the school fire alarm is ringing.</a:t>
            </a:r>
          </a:p>
        </p:txBody>
      </p:sp>
      <p:sp>
        <p:nvSpPr>
          <p:cNvPr id="21507" name="Shape 79"/>
          <p:cNvSpPr txBox="1">
            <a:spLocks noChangeArrowheads="1"/>
          </p:cNvSpPr>
          <p:nvPr/>
        </p:nvSpPr>
        <p:spPr bwMode="auto">
          <a:xfrm>
            <a:off x="744538" y="2859088"/>
            <a:ext cx="37576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3000">
                <a:solidFill>
                  <a:srgbClr val="D490FF"/>
                </a:solidFill>
              </a:rPr>
              <a:t>Possible inferences</a:t>
            </a:r>
            <a:r>
              <a:rPr lang="en-US" sz="3000">
                <a:solidFill>
                  <a:srgbClr val="00FFFF"/>
                </a:solidFill>
              </a:rPr>
              <a:t>: </a:t>
            </a:r>
          </a:p>
        </p:txBody>
      </p:sp>
      <p:sp>
        <p:nvSpPr>
          <p:cNvPr id="80" name="Shape 80"/>
          <p:cNvSpPr txBox="1">
            <a:spLocks noChangeArrowheads="1"/>
          </p:cNvSpPr>
          <p:nvPr/>
        </p:nvSpPr>
        <p:spPr bwMode="auto">
          <a:xfrm>
            <a:off x="2100263" y="3438525"/>
            <a:ext cx="53244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3000">
                <a:solidFill>
                  <a:srgbClr val="FFFF00"/>
                </a:solidFill>
              </a:rPr>
              <a:t>there is a fire at the school</a:t>
            </a:r>
          </a:p>
          <a:p>
            <a:r>
              <a:rPr lang="en-US" sz="3000">
                <a:solidFill>
                  <a:srgbClr val="FFFF00"/>
                </a:solidFill>
              </a:rPr>
              <a:t>this is a fire drill</a:t>
            </a:r>
          </a:p>
          <a:p>
            <a:r>
              <a:rPr lang="en-US" sz="3000">
                <a:solidFill>
                  <a:srgbClr val="FFFF00"/>
                </a:solidFill>
              </a:rPr>
              <a:t>a student pulled the fire alarm</a:t>
            </a:r>
          </a:p>
        </p:txBody>
      </p:sp>
      <p:pic>
        <p:nvPicPr>
          <p:cNvPr id="21509" name="Shape 81"/>
          <p:cNvPicPr preferRelativeResize="0">
            <a:picLocks noChangeAspect="1" noChangeArrowheads="1"/>
          </p:cNvPicPr>
          <p:nvPr/>
        </p:nvPicPr>
        <p:blipFill>
          <a:blip r:embed="rId3"/>
          <a:srcRect b="4251"/>
          <a:stretch>
            <a:fillRect/>
          </a:stretch>
        </p:blipFill>
        <p:spPr bwMode="auto">
          <a:xfrm>
            <a:off x="5876925" y="1743075"/>
            <a:ext cx="249078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86"/>
          <p:cNvSpPr txBox="1">
            <a:spLocks noGrp="1"/>
          </p:cNvSpPr>
          <p:nvPr>
            <p:ph type="ctrTitle"/>
          </p:nvPr>
        </p:nvSpPr>
        <p:spPr>
          <a:xfrm>
            <a:off x="82550" y="49213"/>
            <a:ext cx="8978900" cy="9937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</a:pPr>
            <a:r>
              <a:rPr lang="en-US" b="1" smtClean="0">
                <a:solidFill>
                  <a:srgbClr val="43FF70"/>
                </a:solidFill>
                <a:latin typeface="Arial" charset="0"/>
                <a:cs typeface="Arial" charset="0"/>
              </a:rPr>
              <a:t>Example 3 </a:t>
            </a:r>
          </a:p>
        </p:txBody>
      </p:sp>
      <p:sp>
        <p:nvSpPr>
          <p:cNvPr id="23554" name="Shape 87"/>
          <p:cNvSpPr txBox="1">
            <a:spLocks noChangeArrowheads="1"/>
          </p:cNvSpPr>
          <p:nvPr/>
        </p:nvSpPr>
        <p:spPr bwMode="auto">
          <a:xfrm>
            <a:off x="900113" y="3852863"/>
            <a:ext cx="74930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3000">
                <a:solidFill>
                  <a:srgbClr val="D490FF"/>
                </a:solidFill>
              </a:rPr>
              <a:t>Provide one observation and inference for the image above.</a:t>
            </a:r>
          </a:p>
        </p:txBody>
      </p:sp>
      <p:pic>
        <p:nvPicPr>
          <p:cNvPr id="23555" name="Shape 8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4263" y="1114425"/>
            <a:ext cx="41005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86"/>
          <p:cNvSpPr txBox="1">
            <a:spLocks noGrp="1"/>
          </p:cNvSpPr>
          <p:nvPr>
            <p:ph type="ctrTitle"/>
          </p:nvPr>
        </p:nvSpPr>
        <p:spPr>
          <a:xfrm>
            <a:off x="82550" y="106363"/>
            <a:ext cx="8978900" cy="6365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</a:pPr>
            <a:r>
              <a:rPr lang="en-US" b="1" dirty="0" smtClean="0">
                <a:solidFill>
                  <a:srgbClr val="43FF70"/>
                </a:solidFill>
                <a:latin typeface="Arial" charset="0"/>
                <a:cs typeface="Arial" charset="0"/>
              </a:rPr>
              <a:t>Example </a:t>
            </a:r>
            <a:r>
              <a:rPr lang="en-US" b="1" dirty="0" smtClean="0">
                <a:solidFill>
                  <a:srgbClr val="43FF70"/>
                </a:solidFill>
                <a:latin typeface="Arial" charset="0"/>
                <a:cs typeface="Arial" charset="0"/>
              </a:rPr>
              <a:t>4 </a:t>
            </a:r>
            <a:endParaRPr lang="en-US" b="1" dirty="0" smtClean="0">
              <a:solidFill>
                <a:srgbClr val="43FF7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Shape 87"/>
          <p:cNvSpPr txBox="1">
            <a:spLocks noChangeArrowheads="1"/>
          </p:cNvSpPr>
          <p:nvPr/>
        </p:nvSpPr>
        <p:spPr bwMode="auto">
          <a:xfrm>
            <a:off x="900113" y="4071938"/>
            <a:ext cx="74930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3000" dirty="0">
                <a:solidFill>
                  <a:srgbClr val="D490FF"/>
                </a:solidFill>
              </a:rPr>
              <a:t>Provide one observation and inference for the image above.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715053"/>
            <a:ext cx="5514975" cy="338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208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180</Words>
  <Application>Microsoft Office PowerPoint</Application>
  <PresentationFormat>On-screen Show (16:9)</PresentationFormat>
  <Paragraphs>31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simple-dark</vt:lpstr>
      <vt:lpstr>Observation  vs  Inference</vt:lpstr>
      <vt:lpstr>Learning Objectives </vt:lpstr>
      <vt:lpstr>What is an Observation? </vt:lpstr>
      <vt:lpstr>Two Types of Observations</vt:lpstr>
      <vt:lpstr>What is an Inference? </vt:lpstr>
      <vt:lpstr>Example 1 </vt:lpstr>
      <vt:lpstr>Example 2 </vt:lpstr>
      <vt:lpstr>Example 3 </vt:lpstr>
      <vt:lpstr>Example 4 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 vs  Inference</dc:title>
  <cp:lastModifiedBy>7240image</cp:lastModifiedBy>
  <cp:revision>2</cp:revision>
  <dcterms:modified xsi:type="dcterms:W3CDTF">2016-06-10T22:18:21Z</dcterms:modified>
</cp:coreProperties>
</file>