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74" r:id="rId14"/>
    <p:sldId id="266" r:id="rId15"/>
    <p:sldId id="271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210" y="-5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0610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MGSw3GDyJQ&amp;list=PLop0CnPBPQh8CITS4VIvMvDj1aXSYRwHm&amp;index=1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DldZrAeZQ8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700900"/>
            <a:ext cx="8520600" cy="211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Structure and Function of the Eye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700" y="2201675"/>
            <a:ext cx="1967650" cy="26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Optic Nerve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697175" y="1898350"/>
            <a:ext cx="3934500" cy="16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Nerves that carry visual messages from the retina to the brain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00" y="1570150"/>
            <a:ext cx="38100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Blind Spot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671275" y="1570150"/>
            <a:ext cx="3934500" cy="26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The site where the optic nerve enters the retina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41FF5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No rods or cones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00" y="1444925"/>
            <a:ext cx="37909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381000" y="1657350"/>
            <a:ext cx="8520600" cy="85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00FFFF"/>
                </a:solidFill>
                <a:hlinkClick r:id="rId2"/>
              </a:rPr>
              <a:t>YouTube</a:t>
            </a:r>
            <a:br>
              <a:rPr lang="en" sz="6000" dirty="0" smtClean="0">
                <a:solidFill>
                  <a:srgbClr val="00FFFF"/>
                </a:solidFill>
                <a:hlinkClick r:id="rId2"/>
              </a:rPr>
            </a:br>
            <a:r>
              <a:rPr lang="en" sz="6000" dirty="0" smtClean="0">
                <a:solidFill>
                  <a:srgbClr val="00FFFF"/>
                </a:solidFill>
                <a:hlinkClick r:id="rId2"/>
              </a:rPr>
              <a:t>Eyes</a:t>
            </a:r>
            <a:endParaRPr lang="en" sz="6000" dirty="0">
              <a:solidFill>
                <a:srgbClr val="00FFFF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2999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0386"/>
            <a:ext cx="7041593" cy="470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0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Stop Here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775" y="1237700"/>
            <a:ext cx="3744450" cy="37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2" y="148592"/>
            <a:ext cx="7797138" cy="480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Rods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066700" y="1513825"/>
            <a:ext cx="4291200" cy="259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Important for dim light and peripheral vision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41FF5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Present everywhere in retina except fovea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r="46572"/>
          <a:stretch/>
        </p:blipFill>
        <p:spPr>
          <a:xfrm>
            <a:off x="951652" y="981250"/>
            <a:ext cx="907800" cy="365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2000" y="1776137"/>
            <a:ext cx="2224475" cy="206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Cones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713225" y="1266250"/>
            <a:ext cx="4970700" cy="33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Sensitive to bright light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41FF5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Clustered near the center of retina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41FF5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Distinguishes color and allows for sharp vision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63329" b="9934"/>
          <a:stretch/>
        </p:blipFill>
        <p:spPr>
          <a:xfrm>
            <a:off x="1841099" y="981275"/>
            <a:ext cx="699399" cy="36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Fovea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792200" y="1405900"/>
            <a:ext cx="4146000" cy="310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A depression in the retina directly opposite the lens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41FF5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Functions to form an extremely clear image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35" y="1405897"/>
            <a:ext cx="4083632" cy="289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Workings of the Eye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792200" y="1129575"/>
            <a:ext cx="4146000" cy="37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41FF54"/>
              </a:buClr>
              <a:buSzPct val="100000"/>
              <a:buChar char="●"/>
            </a:pPr>
            <a:r>
              <a:rPr lang="en" sz="2400">
                <a:solidFill>
                  <a:srgbClr val="41FF54"/>
                </a:solidFill>
              </a:rPr>
              <a:t>Image enters through cornea, passes the pupil and falls on the lens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1FF54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41FF54"/>
              </a:buClr>
              <a:buSzPct val="100000"/>
              <a:buChar char="●"/>
            </a:pPr>
            <a:r>
              <a:rPr lang="en" sz="2400">
                <a:solidFill>
                  <a:srgbClr val="41FF54"/>
                </a:solidFill>
              </a:rPr>
              <a:t>Lens converts light rays and inverts image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1FF54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41FF54"/>
              </a:buClr>
              <a:buSzPct val="100000"/>
              <a:buChar char="●"/>
            </a:pPr>
            <a:r>
              <a:rPr lang="en" sz="2400">
                <a:solidFill>
                  <a:srgbClr val="41FF54"/>
                </a:solidFill>
              </a:rPr>
              <a:t>Optic nerve sends electrical signal to brain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50" y="1370800"/>
            <a:ext cx="428625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-11225"/>
            <a:ext cx="8520600" cy="85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dirty="0">
                <a:solidFill>
                  <a:srgbClr val="00FFFF"/>
                </a:solidFill>
              </a:rPr>
              <a:t>Eye Socket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698" y="1018900"/>
            <a:ext cx="4401000" cy="28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723800" y="4032325"/>
            <a:ext cx="7903500" cy="11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Most of the eye is enclosed by a bony socket, which protects the eye.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381000" y="1657350"/>
            <a:ext cx="8520600" cy="85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00FFFF"/>
                </a:solidFill>
                <a:hlinkClick r:id="rId2"/>
              </a:rPr>
              <a:t>YouTube</a:t>
            </a:r>
            <a:br>
              <a:rPr lang="en" sz="6000" dirty="0" smtClean="0">
                <a:solidFill>
                  <a:srgbClr val="00FFFF"/>
                </a:solidFill>
                <a:hlinkClick r:id="rId2"/>
              </a:rPr>
            </a:br>
            <a:r>
              <a:rPr lang="en" sz="6000" dirty="0" smtClean="0">
                <a:solidFill>
                  <a:srgbClr val="00FFFF"/>
                </a:solidFill>
                <a:hlinkClick r:id="rId2"/>
              </a:rPr>
              <a:t>Bug Eyes</a:t>
            </a:r>
            <a:endParaRPr lang="en" sz="6000" dirty="0">
              <a:solidFill>
                <a:srgbClr val="00FFFF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8496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Eyelid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25882"/>
          <a:stretch/>
        </p:blipFill>
        <p:spPr>
          <a:xfrm>
            <a:off x="1980850" y="1102685"/>
            <a:ext cx="5297299" cy="25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800000" y="3885550"/>
            <a:ext cx="7659000" cy="11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Thin fold of skin that covers the eye.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Functions to protect and lubricate the eye.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Eyelashes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420900" y="1401762"/>
            <a:ext cx="4012200" cy="27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41FF54"/>
              </a:buClr>
              <a:buSzPct val="100000"/>
              <a:buChar char="●"/>
            </a:pPr>
            <a:r>
              <a:rPr lang="en" sz="3000">
                <a:solidFill>
                  <a:srgbClr val="41FF54"/>
                </a:solidFill>
              </a:rPr>
              <a:t>Hairs that grow at the edge of eyelids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41FF54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41FF54"/>
              </a:buClr>
              <a:buSzPct val="100000"/>
              <a:buChar char="●"/>
            </a:pPr>
            <a:r>
              <a:rPr lang="en" sz="3000">
                <a:solidFill>
                  <a:srgbClr val="41FF54"/>
                </a:solidFill>
              </a:rPr>
              <a:t>Filters out foreign matter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725" y="1251112"/>
            <a:ext cx="304800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Conjunctiva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023700" y="1597375"/>
            <a:ext cx="4058100" cy="11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Clear lining of eyelids and surface of the eye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41FF54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Secretes mucus to lubricate the eye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700" y="1339550"/>
            <a:ext cx="2864250" cy="25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124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FFFF"/>
                </a:solidFill>
              </a:rPr>
              <a:t>Conjunctivitis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FFFF"/>
                </a:solidFill>
              </a:rPr>
              <a:t>AKA Pink Eye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97900" y="4114150"/>
            <a:ext cx="7837200" cy="11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Redness and inflammation of the conjunctiva caused by a bacterial or viral infection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t="-10719" b="7944"/>
          <a:stretch/>
        </p:blipFill>
        <p:spPr>
          <a:xfrm>
            <a:off x="2391649" y="1078262"/>
            <a:ext cx="4360699" cy="303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Retina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040975" y="1329725"/>
            <a:ext cx="4464300" cy="305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41FF54"/>
              </a:buClr>
              <a:buSzPct val="100000"/>
              <a:buChar char="●"/>
            </a:pPr>
            <a:r>
              <a:rPr lang="en" sz="3000">
                <a:solidFill>
                  <a:srgbClr val="41FF54"/>
                </a:solidFill>
              </a:rPr>
              <a:t>The innermost sensitive layer of the eye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41FF54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41FF54"/>
              </a:buClr>
              <a:buSzPct val="100000"/>
              <a:buChar char="●"/>
            </a:pPr>
            <a:r>
              <a:rPr lang="en" sz="3000">
                <a:solidFill>
                  <a:srgbClr val="41FF54"/>
                </a:solidFill>
              </a:rPr>
              <a:t>Contains photo- receptors and neurons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8853" t="3091" r="9320" b="6255"/>
          <a:stretch/>
        </p:blipFill>
        <p:spPr>
          <a:xfrm>
            <a:off x="1001600" y="1744175"/>
            <a:ext cx="2961649" cy="215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749" y="1335325"/>
            <a:ext cx="4127374" cy="323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</a:rPr>
              <a:t>Photoreceptors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359425" y="1862050"/>
            <a:ext cx="1243500" cy="7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Rods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343525" y="3145550"/>
            <a:ext cx="1427700" cy="7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41FF54"/>
                </a:solidFill>
              </a:rPr>
              <a:t>Cones</a:t>
            </a:r>
          </a:p>
        </p:txBody>
      </p:sp>
      <p:cxnSp>
        <p:nvCxnSpPr>
          <p:cNvPr id="106" name="Shape 106"/>
          <p:cNvCxnSpPr/>
          <p:nvPr/>
        </p:nvCxnSpPr>
        <p:spPr>
          <a:xfrm rot="10800000">
            <a:off x="4453825" y="3304100"/>
            <a:ext cx="1813500" cy="2085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" name="Shape 107"/>
          <p:cNvCxnSpPr/>
          <p:nvPr/>
        </p:nvCxnSpPr>
        <p:spPr>
          <a:xfrm flipH="1">
            <a:off x="2319800" y="3529850"/>
            <a:ext cx="3980400" cy="72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" name="Shape 108"/>
          <p:cNvSpPr/>
          <p:nvPr/>
        </p:nvSpPr>
        <p:spPr>
          <a:xfrm>
            <a:off x="6041175" y="1533925"/>
            <a:ext cx="51900" cy="1519800"/>
          </a:xfrm>
          <a:prstGeom prst="rightBracket">
            <a:avLst>
              <a:gd name="adj" fmla="val 8333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11997</TotalTime>
  <Words>217</Words>
  <Application>Microsoft Office PowerPoint</Application>
  <PresentationFormat>On-screen Show (16:9)</PresentationFormat>
  <Paragraphs>54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simple-dark-2</vt:lpstr>
      <vt:lpstr>PowerPoint Presentation</vt:lpstr>
      <vt:lpstr>Eye Socket</vt:lpstr>
      <vt:lpstr>YouTube Bug Eyes</vt:lpstr>
      <vt:lpstr>Eyelid</vt:lpstr>
      <vt:lpstr>Eyelashes</vt:lpstr>
      <vt:lpstr>Conjunctiva</vt:lpstr>
      <vt:lpstr>Conjunctivitis  AKA Pink Eye  </vt:lpstr>
      <vt:lpstr>Retina</vt:lpstr>
      <vt:lpstr>Photoreceptors</vt:lpstr>
      <vt:lpstr>Optic Nerve</vt:lpstr>
      <vt:lpstr>Blind Spot</vt:lpstr>
      <vt:lpstr>YouTube Eyes</vt:lpstr>
      <vt:lpstr>PowerPoint Presentation</vt:lpstr>
      <vt:lpstr>Stop Here</vt:lpstr>
      <vt:lpstr>PowerPoint Presentation</vt:lpstr>
      <vt:lpstr>Rods</vt:lpstr>
      <vt:lpstr>Cones</vt:lpstr>
      <vt:lpstr>Fovea</vt:lpstr>
      <vt:lpstr>Workings of the Eye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Kanemitsu Parks</dc:creator>
  <cp:lastModifiedBy>7240image</cp:lastModifiedBy>
  <cp:revision>7</cp:revision>
  <dcterms:modified xsi:type="dcterms:W3CDTF">2017-05-01T20:00:17Z</dcterms:modified>
</cp:coreProperties>
</file>